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742164F-ABCB-4F1D-946A-F8143E1EDB05}" type="datetimeFigureOut">
              <a:rPr lang="en-CA" smtClean="0"/>
              <a:pPr/>
              <a:t>09/10/2010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5BA29E-874F-474C-B662-F3802B8ADEB1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DESIGN CYCLE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Technology Class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Evaluate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evaluate your use of the design cycle</a:t>
            </a:r>
          </a:p>
          <a:p>
            <a:endParaRPr lang="en-CA" b="1" dirty="0" smtClean="0"/>
          </a:p>
          <a:p>
            <a:pPr lvl="1"/>
            <a:r>
              <a:rPr lang="en-CA" dirty="0" smtClean="0">
                <a:solidFill>
                  <a:schemeClr val="accent5"/>
                </a:solidFill>
              </a:rPr>
              <a:t>evaluate your performance</a:t>
            </a:r>
            <a:r>
              <a:rPr lang="en-CA" dirty="0" smtClean="0"/>
              <a:t> at each stage of the design cycle</a:t>
            </a:r>
          </a:p>
          <a:p>
            <a:pPr lvl="1"/>
            <a:r>
              <a:rPr lang="en-CA" dirty="0" smtClean="0">
                <a:solidFill>
                  <a:schemeClr val="accent5"/>
                </a:solidFill>
              </a:rPr>
              <a:t>suggest </a:t>
            </a:r>
            <a:r>
              <a:rPr lang="en-CA" dirty="0" smtClean="0"/>
              <a:t>ways in which your performance could be </a:t>
            </a:r>
            <a:r>
              <a:rPr lang="en-CA" dirty="0" smtClean="0">
                <a:solidFill>
                  <a:schemeClr val="accent5"/>
                </a:solidFill>
              </a:rPr>
              <a:t>improved.</a:t>
            </a:r>
            <a:r>
              <a:rPr lang="en-US" b="1" dirty="0" smtClean="0"/>
              <a:t> 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Four stages:</a:t>
            </a:r>
          </a:p>
          <a:p>
            <a:pPr lvl="1"/>
            <a:r>
              <a:rPr lang="en-US" dirty="0" smtClean="0"/>
              <a:t>Investigate</a:t>
            </a:r>
          </a:p>
          <a:p>
            <a:pPr lvl="2"/>
            <a:r>
              <a:rPr lang="en-CA" b="1" dirty="0" smtClean="0"/>
              <a:t>Identify the problem to be solved</a:t>
            </a:r>
            <a:r>
              <a:rPr lang="en-CA" dirty="0" smtClean="0"/>
              <a:t>.</a:t>
            </a:r>
          </a:p>
          <a:p>
            <a:pPr lvl="2"/>
            <a:r>
              <a:rPr lang="en-CA" b="1" dirty="0" smtClean="0"/>
              <a:t>Develop the design brief</a:t>
            </a:r>
            <a:r>
              <a:rPr lang="en-CA" dirty="0" smtClean="0"/>
              <a:t>. </a:t>
            </a:r>
          </a:p>
          <a:p>
            <a:pPr lvl="2"/>
            <a:r>
              <a:rPr lang="en-CA" b="1" dirty="0" smtClean="0"/>
              <a:t>Formulate a design specification.</a:t>
            </a:r>
            <a:endParaRPr lang="en-US" dirty="0" smtClean="0"/>
          </a:p>
          <a:p>
            <a:pPr lvl="1"/>
            <a:r>
              <a:rPr lang="en-US" dirty="0" smtClean="0"/>
              <a:t>Plan </a:t>
            </a:r>
          </a:p>
          <a:p>
            <a:pPr lvl="2"/>
            <a:r>
              <a:rPr lang="en-CA" b="1" dirty="0" smtClean="0"/>
              <a:t>Design the product/solution.</a:t>
            </a:r>
          </a:p>
          <a:p>
            <a:pPr lvl="2"/>
            <a:r>
              <a:rPr lang="en-CA" b="1" dirty="0" smtClean="0"/>
              <a:t>Plan the product/solution.</a:t>
            </a:r>
          </a:p>
          <a:p>
            <a:pPr lvl="2"/>
            <a:endParaRPr lang="en-CA" b="1" dirty="0" smtClean="0"/>
          </a:p>
          <a:p>
            <a:pPr lvl="2"/>
            <a:endParaRPr lang="en-CA" b="1" dirty="0" smtClean="0"/>
          </a:p>
          <a:p>
            <a:pPr lvl="2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Create</a:t>
            </a:r>
          </a:p>
          <a:p>
            <a:pPr lvl="2"/>
            <a:r>
              <a:rPr lang="en-CA" dirty="0" smtClean="0"/>
              <a:t>Use appropriate techniques and equipment competently </a:t>
            </a:r>
          </a:p>
          <a:p>
            <a:pPr lvl="2"/>
            <a:r>
              <a:rPr lang="en-CA" dirty="0" smtClean="0"/>
              <a:t>Follow the plan</a:t>
            </a:r>
            <a:endParaRPr lang="en-US" dirty="0" smtClean="0"/>
          </a:p>
          <a:p>
            <a:pPr lvl="2"/>
            <a:r>
              <a:rPr lang="en-CA" dirty="0" smtClean="0"/>
              <a:t>Create a product/solution of appropriate quality.</a:t>
            </a:r>
            <a:endParaRPr lang="en-US" dirty="0" smtClean="0"/>
          </a:p>
          <a:p>
            <a:pPr lvl="1"/>
            <a:r>
              <a:rPr lang="en-US" dirty="0" smtClean="0"/>
              <a:t>Evaluate</a:t>
            </a:r>
          </a:p>
          <a:p>
            <a:pPr lvl="2"/>
            <a:r>
              <a:rPr lang="en-CA" b="1" dirty="0" smtClean="0"/>
              <a:t>Evaluate the product/solution</a:t>
            </a:r>
          </a:p>
          <a:p>
            <a:pPr lvl="2"/>
            <a:r>
              <a:rPr lang="en-CA" b="1" dirty="0" smtClean="0"/>
              <a:t>Evaluate your use of the design cycle</a:t>
            </a:r>
          </a:p>
          <a:p>
            <a:pPr lvl="2"/>
            <a:endParaRPr lang="en-CA" b="1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the design cycle?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is a model/tool to help students to create and evaluate products/solutions in response to challenges. </a:t>
            </a:r>
          </a:p>
          <a:p>
            <a:endParaRPr lang="en-CA" dirty="0" smtClean="0"/>
          </a:p>
          <a:p>
            <a:r>
              <a:rPr lang="en-CA" dirty="0" smtClean="0"/>
              <a:t>The MYP technology design cycle consists of four major stages:</a:t>
            </a:r>
          </a:p>
          <a:p>
            <a:pPr lvl="1"/>
            <a:r>
              <a:rPr lang="en-CA" dirty="0" smtClean="0"/>
              <a:t>Investigate</a:t>
            </a:r>
          </a:p>
          <a:p>
            <a:pPr lvl="1"/>
            <a:r>
              <a:rPr lang="en-CA" dirty="0" smtClean="0"/>
              <a:t>Plan</a:t>
            </a:r>
          </a:p>
          <a:p>
            <a:pPr lvl="1"/>
            <a:r>
              <a:rPr lang="en-CA" dirty="0" smtClean="0"/>
              <a:t>Create</a:t>
            </a:r>
          </a:p>
          <a:p>
            <a:pPr lvl="1"/>
            <a:r>
              <a:rPr lang="en-CA" dirty="0" smtClean="0"/>
              <a:t>Evaluate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investigate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 </a:t>
            </a:r>
            <a:r>
              <a:rPr lang="en-CA" b="1" dirty="0" smtClean="0"/>
              <a:t>Identify the problem to be solved</a:t>
            </a:r>
            <a:r>
              <a:rPr lang="en-CA" dirty="0" smtClean="0"/>
              <a:t>. </a:t>
            </a:r>
          </a:p>
          <a:p>
            <a:endParaRPr lang="en-CA" dirty="0" smtClean="0"/>
          </a:p>
          <a:p>
            <a:pPr lvl="1"/>
            <a:r>
              <a:rPr lang="en-CA" dirty="0" smtClean="0">
                <a:solidFill>
                  <a:schemeClr val="accent5"/>
                </a:solidFill>
              </a:rPr>
              <a:t>What is the problem? </a:t>
            </a:r>
          </a:p>
          <a:p>
            <a:pPr lvl="1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2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investigate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develop the design brief</a:t>
            </a:r>
            <a:r>
              <a:rPr lang="en-CA" dirty="0" smtClean="0"/>
              <a:t>. </a:t>
            </a:r>
          </a:p>
          <a:p>
            <a:pPr lvl="1"/>
            <a:r>
              <a:rPr lang="en-CA" dirty="0" smtClean="0">
                <a:solidFill>
                  <a:schemeClr val="accent5"/>
                </a:solidFill>
              </a:rPr>
              <a:t>How do I intend to solve the problem?</a:t>
            </a:r>
          </a:p>
          <a:p>
            <a:pPr lvl="1"/>
            <a:endParaRPr lang="en-CA" dirty="0" smtClean="0"/>
          </a:p>
          <a:p>
            <a:pPr lvl="2"/>
            <a:r>
              <a:rPr lang="en-CA" sz="2200" dirty="0" smtClean="0"/>
              <a:t> </a:t>
            </a:r>
            <a:r>
              <a:rPr lang="en-CA" sz="1800" dirty="0" smtClean="0"/>
              <a:t>formulate and discuss appropriate questions that guide the investigation</a:t>
            </a:r>
          </a:p>
          <a:p>
            <a:pPr lvl="2"/>
            <a:r>
              <a:rPr lang="en-CA" sz="1800" dirty="0" smtClean="0"/>
              <a:t> identify and acknowledge a range of appropriate sources of information</a:t>
            </a:r>
          </a:p>
          <a:p>
            <a:pPr lvl="2"/>
            <a:r>
              <a:rPr lang="en-CA" sz="1800" dirty="0" smtClean="0"/>
              <a:t> collect, analyse, select, organize and evaluate information</a:t>
            </a:r>
          </a:p>
          <a:p>
            <a:pPr lvl="2"/>
            <a:r>
              <a:rPr lang="en-CA" sz="1800" dirty="0" smtClean="0"/>
              <a:t>evaluate the sources of information.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investigate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formulate a design specification:</a:t>
            </a:r>
          </a:p>
          <a:p>
            <a:endParaRPr lang="en-CA" b="1" dirty="0" smtClean="0"/>
          </a:p>
          <a:p>
            <a:pPr lvl="1"/>
            <a:r>
              <a:rPr lang="en-CA" sz="2500" dirty="0" smtClean="0">
                <a:solidFill>
                  <a:schemeClr val="accent5"/>
                </a:solidFill>
              </a:rPr>
              <a:t>list the specific requirements </a:t>
            </a:r>
            <a:r>
              <a:rPr lang="en-CA" sz="2500" dirty="0" smtClean="0"/>
              <a:t>that must be met by the product/solution</a:t>
            </a:r>
            <a:endParaRPr lang="en-CA" sz="3300" dirty="0" smtClean="0"/>
          </a:p>
          <a:p>
            <a:pPr lvl="1"/>
            <a:r>
              <a:rPr lang="en-CA" sz="2500" dirty="0" smtClean="0">
                <a:solidFill>
                  <a:schemeClr val="accent5"/>
                </a:solidFill>
              </a:rPr>
              <a:t>design tests </a:t>
            </a:r>
            <a:r>
              <a:rPr lang="en-CA" sz="2500" dirty="0" smtClean="0"/>
              <a:t>to evaluate the product/solution against the design specification.</a:t>
            </a:r>
            <a:endParaRPr lang="en-CA" sz="3300" dirty="0" smtClean="0"/>
          </a:p>
          <a:p>
            <a:pPr lvl="1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Plan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design the product/solution:</a:t>
            </a:r>
          </a:p>
          <a:p>
            <a:endParaRPr lang="en-CA" b="1" dirty="0" smtClean="0"/>
          </a:p>
          <a:p>
            <a:pPr lvl="1"/>
            <a:r>
              <a:rPr lang="en-CA" sz="2500" dirty="0" smtClean="0">
                <a:solidFill>
                  <a:schemeClr val="accent5"/>
                </a:solidFill>
              </a:rPr>
              <a:t>generate several feasible designs </a:t>
            </a:r>
            <a:r>
              <a:rPr lang="en-CA" sz="2500" dirty="0" smtClean="0"/>
              <a:t>that meet the design specification</a:t>
            </a:r>
            <a:endParaRPr lang="en-CA" sz="3300" dirty="0" smtClean="0"/>
          </a:p>
          <a:p>
            <a:pPr lvl="1"/>
            <a:r>
              <a:rPr lang="en-CA" sz="2500" dirty="0" smtClean="0">
                <a:solidFill>
                  <a:schemeClr val="accent5"/>
                </a:solidFill>
              </a:rPr>
              <a:t>evaluate </a:t>
            </a:r>
            <a:r>
              <a:rPr lang="en-CA" sz="2500" dirty="0" smtClean="0"/>
              <a:t>the designs against the design specification</a:t>
            </a:r>
            <a:endParaRPr lang="en-CA" sz="3300" dirty="0" smtClean="0"/>
          </a:p>
          <a:p>
            <a:pPr lvl="1"/>
            <a:r>
              <a:rPr lang="en-CA" sz="2500" dirty="0" smtClean="0">
                <a:solidFill>
                  <a:schemeClr val="accent5"/>
                </a:solidFill>
              </a:rPr>
              <a:t>select one design </a:t>
            </a:r>
            <a:r>
              <a:rPr lang="en-CA" sz="2500" dirty="0" smtClean="0"/>
              <a:t>and justify its choice.</a:t>
            </a:r>
            <a:endParaRPr lang="en-CA" sz="3300" dirty="0" smtClean="0"/>
          </a:p>
          <a:p>
            <a:pPr lvl="1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Plan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plan the product/solution:</a:t>
            </a:r>
          </a:p>
          <a:p>
            <a:endParaRPr lang="en-CA" b="1" dirty="0" smtClean="0"/>
          </a:p>
          <a:p>
            <a:pPr lvl="1"/>
            <a:r>
              <a:rPr lang="en-CA" dirty="0" smtClean="0"/>
              <a:t>construct a plan to create the product/solution that has </a:t>
            </a:r>
            <a:r>
              <a:rPr lang="en-CA" dirty="0" smtClean="0">
                <a:solidFill>
                  <a:schemeClr val="accent5"/>
                </a:solidFill>
              </a:rPr>
              <a:t>a series of logical steps</a:t>
            </a:r>
          </a:p>
          <a:p>
            <a:pPr lvl="1"/>
            <a:r>
              <a:rPr lang="en-CA" dirty="0" smtClean="0"/>
              <a:t>construct a plan to create the product/solution that makes effective use of </a:t>
            </a:r>
            <a:r>
              <a:rPr lang="en-CA" dirty="0" smtClean="0">
                <a:solidFill>
                  <a:schemeClr val="accent5"/>
                </a:solidFill>
              </a:rPr>
              <a:t>resources and time</a:t>
            </a:r>
          </a:p>
          <a:p>
            <a:pPr lvl="1"/>
            <a:r>
              <a:rPr lang="en-CA" dirty="0" smtClean="0"/>
              <a:t>evaluate the plan and justify any modifications to the design.</a:t>
            </a:r>
          </a:p>
          <a:p>
            <a:endParaRPr lang="en-CA" b="1" dirty="0" smtClean="0"/>
          </a:p>
          <a:p>
            <a:endParaRPr lang="en-CA" b="1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Create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>
                <a:solidFill>
                  <a:schemeClr val="accent5"/>
                </a:solidFill>
              </a:rPr>
              <a:t>use appropriate techniques and equipment </a:t>
            </a:r>
            <a:r>
              <a:rPr lang="en-CA" sz="2400" dirty="0" smtClean="0"/>
              <a:t>competently; ensure a safe working environment for themselves and others.</a:t>
            </a:r>
          </a:p>
          <a:p>
            <a:endParaRPr lang="en-CA" sz="2400" dirty="0" smtClean="0"/>
          </a:p>
          <a:p>
            <a:r>
              <a:rPr lang="en-CA" sz="2400" dirty="0" smtClean="0">
                <a:solidFill>
                  <a:schemeClr val="accent5"/>
                </a:solidFill>
              </a:rPr>
              <a:t>follow the plan </a:t>
            </a:r>
            <a:r>
              <a:rPr lang="en-CA" sz="2400" dirty="0" smtClean="0"/>
              <a:t>to produce the product/solution</a:t>
            </a:r>
          </a:p>
          <a:p>
            <a:pPr lvl="1"/>
            <a:r>
              <a:rPr lang="en-CA" sz="2400" dirty="0" smtClean="0"/>
              <a:t>evaluate the plan and justify any changes to the plan (when necessary).</a:t>
            </a:r>
          </a:p>
          <a:p>
            <a:pPr lvl="1"/>
            <a:endParaRPr lang="en-CA" sz="2400" dirty="0" smtClean="0"/>
          </a:p>
          <a:p>
            <a:r>
              <a:rPr lang="en-CA" sz="2400" dirty="0" smtClean="0"/>
              <a:t>create a product/solution of appropriate </a:t>
            </a:r>
            <a:r>
              <a:rPr lang="en-CA" sz="2400" dirty="0" smtClean="0">
                <a:solidFill>
                  <a:schemeClr val="accent5"/>
                </a:solidFill>
              </a:rPr>
              <a:t>quality.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Evaluate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Evaluate the product/solution</a:t>
            </a:r>
          </a:p>
          <a:p>
            <a:pPr lvl="1"/>
            <a:r>
              <a:rPr lang="en-CA" dirty="0" smtClean="0"/>
              <a:t>carry out </a:t>
            </a:r>
            <a:r>
              <a:rPr lang="en-CA" dirty="0" smtClean="0">
                <a:solidFill>
                  <a:schemeClr val="accent5"/>
                </a:solidFill>
              </a:rPr>
              <a:t>tests</a:t>
            </a:r>
            <a:r>
              <a:rPr lang="en-CA" dirty="0" smtClean="0"/>
              <a:t> to evaluate the </a:t>
            </a:r>
            <a:r>
              <a:rPr lang="en-CA" dirty="0" smtClean="0">
                <a:solidFill>
                  <a:schemeClr val="accent5"/>
                </a:solidFill>
              </a:rPr>
              <a:t>product/solution against the design specification</a:t>
            </a:r>
          </a:p>
          <a:p>
            <a:pPr lvl="1"/>
            <a:r>
              <a:rPr lang="en-CA" dirty="0" smtClean="0">
                <a:solidFill>
                  <a:schemeClr val="accent5"/>
                </a:solidFill>
              </a:rPr>
              <a:t>evaluate</a:t>
            </a:r>
            <a:r>
              <a:rPr lang="en-CA" dirty="0" smtClean="0"/>
              <a:t> </a:t>
            </a:r>
            <a:r>
              <a:rPr lang="en-CA" dirty="0" smtClean="0">
                <a:solidFill>
                  <a:schemeClr val="accent5"/>
                </a:solidFill>
              </a:rPr>
              <a:t>the success </a:t>
            </a:r>
            <a:r>
              <a:rPr lang="en-CA" dirty="0" smtClean="0"/>
              <a:t>of the product/solution in an objective manner based on testing, their own views and the views of the intended user</a:t>
            </a:r>
          </a:p>
          <a:p>
            <a:pPr lvl="1"/>
            <a:r>
              <a:rPr lang="en-CA" dirty="0" smtClean="0">
                <a:solidFill>
                  <a:schemeClr val="accent5"/>
                </a:solidFill>
              </a:rPr>
              <a:t>evaluate the impact </a:t>
            </a:r>
            <a:r>
              <a:rPr lang="en-CA" dirty="0" smtClean="0"/>
              <a:t>of the product/solution on individuals and on society</a:t>
            </a:r>
          </a:p>
          <a:p>
            <a:pPr lvl="1"/>
            <a:r>
              <a:rPr lang="en-CA" dirty="0" smtClean="0">
                <a:solidFill>
                  <a:schemeClr val="accent5"/>
                </a:solidFill>
              </a:rPr>
              <a:t>explain how the product/solution could be improved.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1300</TotalTime>
  <Words>402</Words>
  <Application>Microsoft Office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DESIGN CYCLE</vt:lpstr>
      <vt:lpstr>What is the design cycle?</vt:lpstr>
      <vt:lpstr>investigate</vt:lpstr>
      <vt:lpstr>investigate</vt:lpstr>
      <vt:lpstr>investigate</vt:lpstr>
      <vt:lpstr>Plan</vt:lpstr>
      <vt:lpstr>Plan</vt:lpstr>
      <vt:lpstr>Create</vt:lpstr>
      <vt:lpstr>Evaluate</vt:lpstr>
      <vt:lpstr>Evaluate</vt:lpstr>
      <vt:lpstr>Design cycle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CYCLE</dc:title>
  <dc:creator>Owner</dc:creator>
  <cp:lastModifiedBy>Veronica</cp:lastModifiedBy>
  <cp:revision>56</cp:revision>
  <dcterms:created xsi:type="dcterms:W3CDTF">2010-10-04T14:43:49Z</dcterms:created>
  <dcterms:modified xsi:type="dcterms:W3CDTF">2010-10-09T18:49:38Z</dcterms:modified>
</cp:coreProperties>
</file>